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40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4" r:id="rId9"/>
    <p:sldId id="263" r:id="rId10"/>
    <p:sldId id="266" r:id="rId11"/>
    <p:sldId id="267" r:id="rId12"/>
    <p:sldId id="268" r:id="rId13"/>
    <p:sldId id="269" r:id="rId14"/>
    <p:sldId id="270" r:id="rId15"/>
    <p:sldId id="265" r:id="rId16"/>
    <p:sldId id="276" r:id="rId17"/>
    <p:sldId id="273" r:id="rId18"/>
    <p:sldId id="274" r:id="rId19"/>
    <p:sldId id="272" r:id="rId20"/>
    <p:sldId id="271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C9"/>
    <a:srgbClr val="FFFFFF"/>
    <a:srgbClr val="96AD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1" autoAdjust="0"/>
    <p:restoredTop sz="86233" autoAdjust="0"/>
  </p:normalViewPr>
  <p:slideViewPr>
    <p:cSldViewPr snapToGrid="0">
      <p:cViewPr varScale="1">
        <p:scale>
          <a:sx n="105" d="100"/>
          <a:sy n="105" d="100"/>
        </p:scale>
        <p:origin x="56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PNG>
</file>

<file path=ppt/media/image32.PNG>
</file>

<file path=ppt/media/image33.PNG>
</file>

<file path=ppt/media/image34.jp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43.gif>
</file>

<file path=ppt/media/image44.jpg>
</file>

<file path=ppt/media/image45.jpg>
</file>

<file path=ppt/media/image46.gif>
</file>

<file path=ppt/media/image47.png>
</file>

<file path=ppt/media/image48.PNG>
</file>

<file path=ppt/media/image49.PNG>
</file>

<file path=ppt/media/image5.jpeg>
</file>

<file path=ppt/media/image50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807F60-FB64-49CC-9DA8-70A0D1FACA7E}" type="datetimeFigureOut">
              <a:rPr lang="pt-BR" smtClean="0"/>
              <a:t>23/02/2015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29BDB8-9D28-4BFB-8AA4-E71567F6F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7991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Avaliação heurística é descrita por Nielsen (1994) como um método fácil, rápido e barato para avaliar interfaces. </a:t>
            </a:r>
          </a:p>
          <a:p>
            <a:endParaRPr lang="pt-B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Indicado para a busca de grandes e pequenos problemas de usabilidade,</a:t>
            </a:r>
          </a:p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Pode ser ensinado aos avaliadores num período quatro horas e demandar em torno de um dia para realizar a avaliação.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6959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5507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41704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43084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81959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8493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Ao contrário de outros métodos, a avaliação heurística pode ser aplicada em qualquer fase do ciclo de vida da interface, desde o projeto até quando já está implementado e em produção. </a:t>
            </a:r>
          </a:p>
          <a:p>
            <a:endParaRPr lang="pt-B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avaliação heurística é um método um tanto polêmico, encontrando resistência. </a:t>
            </a:r>
          </a:p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Muitos desenvolvedores de interface tendem a rejeitar os resultados de avaliações heurísticas por não haver a participação do usuário. </a:t>
            </a:r>
          </a:p>
          <a:p>
            <a:endParaRPr lang="pt-B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89823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8615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0066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 papel do avaliador está em identificar problemas e correlacioná-los às heurísticas, não sendo de sua responsabilidade propor soluções para as dificuldades encontradas na interface. </a:t>
            </a:r>
          </a:p>
          <a:p>
            <a:endParaRPr lang="pt-B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Entretanto, em alguns projetos é importante além de </a:t>
            </a:r>
            <a:r>
              <a:rPr lang="pt-B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críticar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 objeto em análise (projeto), indicar pontos de melhoria, de dúvida e de não-conformidade. </a:t>
            </a:r>
          </a:p>
          <a:p>
            <a:endParaRPr lang="pt-B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302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Cada avaliador pode usar uma ou mais abordagens no seu processo de avaliação </a:t>
            </a:r>
          </a:p>
          <a:p>
            <a:endParaRPr lang="pt-B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Leva a constatar grandes diferenças nos resultados de avaliações individuais </a:t>
            </a:r>
          </a:p>
          <a:p>
            <a:endParaRPr lang="pt-B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É indicado se utilizar mais de um avaliador para o diagnóstico de problemas de usabilidade em uma interface (</a:t>
            </a:r>
            <a:r>
              <a:rPr lang="pt-B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Cybis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2003) 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6119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7606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604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Esse é um grande desafio para interfaces da web, no nosso caso em especial, pois lidar com grupos de usuários com diferentes vivências cria barreiras para a adoção de uma linguagem única que permita um diálogo transparente.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4499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9304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60268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8426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2/23/2015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gi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g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-99754" y="2327563"/>
            <a:ext cx="12427527" cy="23691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Picture 4" descr="marca_ads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25" y="3016923"/>
            <a:ext cx="3028950" cy="107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61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Tipografia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604" y="1208318"/>
            <a:ext cx="3249612" cy="658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0379" y="3311756"/>
            <a:ext cx="4056062" cy="71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2" descr="http://icons.iconarchive.com/icons/tatice/cristal-intense/128/ok-icon.png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553" y="1074123"/>
            <a:ext cx="841938" cy="84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http://cdns2.freepik.com/fotos-gratis/vermelho--verde-icones-ok-ok-nao_17-1106090017.jpg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120" y="3209858"/>
            <a:ext cx="912669" cy="91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119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Tipografia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-6190" y="630865"/>
            <a:ext cx="3236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spcBef>
                <a:spcPct val="20000"/>
              </a:spcBef>
            </a:pPr>
            <a:r>
              <a:rPr lang="pt-BR" altLang="pt-BR" b="1" dirty="0" smtClean="0">
                <a:solidFill>
                  <a:prstClr val="black"/>
                </a:solidFill>
                <a:latin typeface="News Gothic MT"/>
              </a:rPr>
              <a:t>Classificações da tipografia</a:t>
            </a:r>
            <a:endParaRPr lang="pt-BR" altLang="pt-BR" dirty="0">
              <a:solidFill>
                <a:prstClr val="black"/>
              </a:solidFill>
              <a:latin typeface="News Gothic MT"/>
            </a:endParaRPr>
          </a:p>
        </p:txBody>
      </p:sp>
      <p:sp>
        <p:nvSpPr>
          <p:cNvPr id="11" name="Espaço Reservado para Conteúdo 5"/>
          <p:cNvSpPr txBox="1">
            <a:spLocks/>
          </p:cNvSpPr>
          <p:nvPr/>
        </p:nvSpPr>
        <p:spPr>
          <a:xfrm>
            <a:off x="457200" y="1346074"/>
            <a:ext cx="7620000" cy="39978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r>
              <a:rPr lang="pt-BR" dirty="0" err="1" smtClean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Serifada</a:t>
            </a:r>
            <a:r>
              <a:rPr lang="pt-BR" dirty="0" smtClean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 Antiga - </a:t>
            </a:r>
            <a:r>
              <a:rPr 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Q</a:t>
            </a:r>
            <a: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uando a fonte possui pequenos traços nas extremidades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pt-BR" dirty="0" err="1" smtClean="0">
                <a:latin typeface="Bernard MT Condensed" panose="02050806060905020404" pitchFamily="18" charset="0"/>
                <a:ea typeface="Adobe Myungjo Std M" panose="02020600000000000000" pitchFamily="18" charset="-128"/>
              </a:rPr>
              <a:t>Serifada</a:t>
            </a:r>
            <a:r>
              <a:rPr lang="pt-BR" dirty="0" smtClean="0">
                <a:latin typeface="Bernard MT Condensed" panose="02050806060905020404" pitchFamily="18" charset="0"/>
                <a:ea typeface="Adobe Myungjo Std M" panose="02020600000000000000" pitchFamily="18" charset="-128"/>
              </a:rPr>
              <a:t> Moderna</a:t>
            </a:r>
            <a:r>
              <a:rPr lang="pt-BR" dirty="0" smtClean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 - </a:t>
            </a:r>
            <a:r>
              <a:rPr 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P</a:t>
            </a:r>
            <a: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ossui a transição grosso fino das extremidades mais radicais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pt-BR" dirty="0" err="1" smtClean="0">
                <a:latin typeface="Copperplate Gothic Bold" panose="020E0705020206020404" pitchFamily="34" charset="0"/>
                <a:ea typeface="Adobe Myungjo Std M" panose="02020600000000000000" pitchFamily="18" charset="-128"/>
              </a:rPr>
              <a:t>Serifa</a:t>
            </a:r>
            <a:r>
              <a:rPr lang="pt-BR" dirty="0" smtClean="0">
                <a:latin typeface="Copperplate Gothic Bold" panose="020E0705020206020404" pitchFamily="34" charset="0"/>
                <a:ea typeface="Adobe Myungjo Std M" panose="02020600000000000000" pitchFamily="18" charset="-128"/>
              </a:rPr>
              <a:t> Grossa </a:t>
            </a:r>
            <a:r>
              <a:rPr lang="pt-BR" dirty="0" smtClean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- </a:t>
            </a:r>
            <a: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pouca ou nenhuma transição do grosso fino nas extremidades, ótima legibilidade</a:t>
            </a:r>
            <a:r>
              <a:rPr 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pt-BR" dirty="0" smtClean="0"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Sem </a:t>
            </a:r>
            <a:r>
              <a:rPr lang="pt-BR" dirty="0" err="1" smtClean="0"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Serifa</a:t>
            </a:r>
            <a:r>
              <a:rPr lang="pt-BR" dirty="0" smtClean="0"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(bastão)</a:t>
            </a:r>
            <a:r>
              <a:rPr lang="pt-BR" dirty="0" smtClean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-</a:t>
            </a:r>
            <a:r>
              <a:rPr lang="pt-BR" dirty="0" smtClean="0"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rPr>
              <a:t> </a:t>
            </a:r>
            <a: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são fontes mais utilizadas na web, por ter leitura facilitada no monitor.  Têm uma aparência mais moderna.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pt-BR" altLang="pt-BR" dirty="0" smtClean="0">
                <a:latin typeface="Lucida Calligraphy" panose="03010101010101010101" pitchFamily="66" charset="0"/>
                <a:ea typeface="Adobe Myungjo Std M" panose="02020600000000000000" pitchFamily="18" charset="-128"/>
                <a:cs typeface="Arial" panose="020B0604020202020204" pitchFamily="34" charset="0"/>
              </a:rPr>
              <a:t>Manuscrita </a:t>
            </a:r>
            <a:r>
              <a:rPr lang="pt-BR" altLang="pt-BR" sz="2100" dirty="0" smtClean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- </a:t>
            </a:r>
            <a: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Parecem escritas manualmente e imitam caligrafias. Deve-se , de uma forma geral, evitar esse tipo de fonte na web por ter leitura dificultada. Lembram requinte e </a:t>
            </a:r>
            <a:r>
              <a:rPr lang="pt-BR" altLang="pt-BR" sz="1200" dirty="0" err="1" smtClean="0">
                <a:latin typeface="Verdana" panose="020B0604030504040204" pitchFamily="34" charset="0"/>
                <a:cs typeface="Times New Roman" panose="02020603050405020304" pitchFamily="18" charset="0"/>
              </a:rPr>
              <a:t>antiquidade</a:t>
            </a:r>
            <a: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. 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pt-BR" altLang="pt-BR" dirty="0" smtClean="0">
                <a:latin typeface="Ravie" panose="04040805050809020602" pitchFamily="82" charset="0"/>
                <a:cs typeface="Times New Roman" panose="02020603050405020304" pitchFamily="18" charset="0"/>
              </a:rPr>
              <a:t>Decorativas</a:t>
            </a:r>
            <a: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 - </a:t>
            </a:r>
            <a:r>
              <a:rPr lang="pt-BR" altLang="pt-BR" sz="1200" dirty="0" smtClean="0">
                <a:latin typeface="Verdana" panose="020B0604030504040204" pitchFamily="34" charset="0"/>
                <a:cs typeface="Arial" panose="020B0604020202020204" pitchFamily="34" charset="0"/>
              </a:rPr>
              <a:t>São fontes que conotam irreverência. Normalmente são irregulares.</a:t>
            </a:r>
            <a: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/>
            </a:r>
            <a:b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</a:br>
            <a: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/>
            </a:r>
            <a:br>
              <a:rPr lang="pt-BR" alt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</a:br>
            <a:r>
              <a:rPr lang="pt-BR" sz="1200" dirty="0" smtClean="0">
                <a:latin typeface="Verdana" panose="020B0604030504040204" pitchFamily="34" charset="0"/>
                <a:cs typeface="Times New Roman" panose="02020603050405020304" pitchFamily="18" charset="0"/>
              </a:rPr>
              <a:t> </a:t>
            </a:r>
            <a:endParaRPr lang="pt-BR" sz="1200" dirty="0">
              <a:latin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31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Tipografia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-6190" y="630865"/>
            <a:ext cx="7802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spcBef>
                <a:spcPct val="20000"/>
              </a:spcBef>
            </a:pPr>
            <a:r>
              <a:rPr lang="pt-BR" altLang="pt-BR" b="1" dirty="0" smtClean="0">
                <a:solidFill>
                  <a:prstClr val="black"/>
                </a:solidFill>
                <a:latin typeface="News Gothic MT"/>
              </a:rPr>
              <a:t>Contraste de Tipos - </a:t>
            </a:r>
            <a: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  <a:t>servem pra focar e hierarquizar prioridade de  informações</a:t>
            </a:r>
            <a:endParaRPr lang="pt-BR" altLang="pt-BR" sz="1400" dirty="0">
              <a:solidFill>
                <a:prstClr val="black"/>
              </a:solidFill>
              <a:latin typeface="News Gothic MT"/>
            </a:endParaRPr>
          </a:p>
        </p:txBody>
      </p:sp>
      <p:sp>
        <p:nvSpPr>
          <p:cNvPr id="12" name="Retângulo de cantos arredondados 11"/>
          <p:cNvSpPr/>
          <p:nvPr/>
        </p:nvSpPr>
        <p:spPr>
          <a:xfrm>
            <a:off x="132430" y="1179260"/>
            <a:ext cx="2654913" cy="3745888"/>
          </a:xfrm>
          <a:prstGeom prst="roundRect">
            <a:avLst/>
          </a:prstGeom>
          <a:solidFill>
            <a:sysClr val="window" lastClr="FFFFFF"/>
          </a:solidFill>
          <a:ln w="28575" cap="flat" cmpd="sng" algn="ctr">
            <a:solidFill>
              <a:srgbClr val="758085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</p:txBody>
      </p:sp>
      <p:sp>
        <p:nvSpPr>
          <p:cNvPr id="13" name="Retângulo de cantos arredondados 12"/>
          <p:cNvSpPr/>
          <p:nvPr/>
        </p:nvSpPr>
        <p:spPr>
          <a:xfrm>
            <a:off x="3112638" y="1179260"/>
            <a:ext cx="2654913" cy="3745888"/>
          </a:xfrm>
          <a:prstGeom prst="roundRect">
            <a:avLst/>
          </a:prstGeom>
          <a:solidFill>
            <a:sysClr val="window" lastClr="FFFFFF"/>
          </a:solidFill>
          <a:ln w="28575" cap="flat" cmpd="sng" algn="ctr">
            <a:solidFill>
              <a:srgbClr val="758085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</p:txBody>
      </p:sp>
      <p:sp>
        <p:nvSpPr>
          <p:cNvPr id="14" name="Retângulo de cantos arredondados 13"/>
          <p:cNvSpPr/>
          <p:nvPr/>
        </p:nvSpPr>
        <p:spPr>
          <a:xfrm>
            <a:off x="6092846" y="1179260"/>
            <a:ext cx="2654913" cy="3745888"/>
          </a:xfrm>
          <a:prstGeom prst="roundRect">
            <a:avLst/>
          </a:prstGeom>
          <a:solidFill>
            <a:sysClr val="window" lastClr="FFFFFF"/>
          </a:solidFill>
          <a:ln w="28575" cap="flat" cmpd="sng" algn="ctr">
            <a:solidFill>
              <a:srgbClr val="758085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74096" y="1252565"/>
            <a:ext cx="27715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pt-BR" altLang="pt-BR" b="1" dirty="0">
                <a:solidFill>
                  <a:prstClr val="black"/>
                </a:solidFill>
                <a:latin typeface="Verdana" panose="020B0604030504040204" pitchFamily="34" charset="0"/>
              </a:rPr>
              <a:t>Tamanho</a:t>
            </a:r>
          </a:p>
          <a:p>
            <a:pPr algn="ctr" defTabSz="914400"/>
            <a: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  <a:t>Este tipo de contraste torna óbvio algum elemento que deseja-se relevar.</a:t>
            </a:r>
          </a:p>
          <a:p>
            <a:pPr algn="ctr" defTabSz="914400"/>
            <a:endParaRPr lang="pt-BR" sz="1400" dirty="0">
              <a:solidFill>
                <a:prstClr val="black"/>
              </a:solidFill>
              <a:latin typeface="News Gothic MT"/>
            </a:endParaRPr>
          </a:p>
        </p:txBody>
      </p:sp>
      <p:pic>
        <p:nvPicPr>
          <p:cNvPr id="16" name="Picture 6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604367"/>
            <a:ext cx="2261695" cy="87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7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3656759"/>
            <a:ext cx="2379761" cy="78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aixaDeTexto 17"/>
          <p:cNvSpPr txBox="1"/>
          <p:nvPr/>
        </p:nvSpPr>
        <p:spPr>
          <a:xfrm>
            <a:off x="3054304" y="1177941"/>
            <a:ext cx="27715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pt-BR" altLang="pt-BR" b="1" dirty="0" smtClean="0">
                <a:solidFill>
                  <a:prstClr val="black"/>
                </a:solidFill>
                <a:latin typeface="Verdana" panose="020B0604030504040204" pitchFamily="34" charset="0"/>
              </a:rPr>
              <a:t>Peso</a:t>
            </a:r>
            <a:endParaRPr lang="pt-BR" altLang="pt-BR" b="1" dirty="0">
              <a:solidFill>
                <a:prstClr val="black"/>
              </a:solidFill>
              <a:latin typeface="Verdana" panose="020B0604030504040204" pitchFamily="34" charset="0"/>
            </a:endParaRPr>
          </a:p>
          <a:p>
            <a:pPr algn="ctr" defTabSz="914400"/>
            <a: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  <a:t>Este tipo de contraste refere-se à espessura da fonte.</a:t>
            </a:r>
          </a:p>
          <a:p>
            <a:pPr defTabSz="914400"/>
            <a:endParaRPr lang="pt-BR" altLang="pt-BR" sz="1400" dirty="0">
              <a:solidFill>
                <a:prstClr val="black"/>
              </a:solidFill>
              <a:latin typeface="Verdana" panose="020B0604030504040204" pitchFamily="34" charset="0"/>
            </a:endParaRPr>
          </a:p>
        </p:txBody>
      </p:sp>
      <p:pic>
        <p:nvPicPr>
          <p:cNvPr id="19" name="Picture 6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9254" y="2409047"/>
            <a:ext cx="2393033" cy="1456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aixaDeTexto 19"/>
          <p:cNvSpPr txBox="1"/>
          <p:nvPr/>
        </p:nvSpPr>
        <p:spPr>
          <a:xfrm>
            <a:off x="6034512" y="1146679"/>
            <a:ext cx="27715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pt-BR" altLang="pt-BR" b="1" dirty="0" smtClean="0">
                <a:solidFill>
                  <a:prstClr val="black"/>
                </a:solidFill>
                <a:latin typeface="Verdana" panose="020B0604030504040204" pitchFamily="34" charset="0"/>
              </a:rPr>
              <a:t>Estrutura</a:t>
            </a:r>
            <a:endParaRPr lang="pt-BR" altLang="pt-BR" b="1" dirty="0">
              <a:solidFill>
                <a:prstClr val="black"/>
              </a:solidFill>
              <a:latin typeface="Verdana" panose="020B0604030504040204" pitchFamily="34" charset="0"/>
            </a:endParaRPr>
          </a:p>
          <a:p>
            <a:pPr algn="ctr" defTabSz="914400"/>
            <a: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  <a:t>Este tipo de contraste refere-se a como a fonte  foi construída.</a:t>
            </a:r>
          </a:p>
          <a:p>
            <a:pPr defTabSz="914400"/>
            <a:endParaRPr lang="pt-BR" altLang="pt-BR" sz="1400" dirty="0">
              <a:solidFill>
                <a:prstClr val="black"/>
              </a:solidFill>
              <a:latin typeface="Verdana" panose="020B0604030504040204" pitchFamily="34" charset="0"/>
            </a:endParaRPr>
          </a:p>
        </p:txBody>
      </p:sp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1178" y="2251700"/>
            <a:ext cx="2027425" cy="1424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7"/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7043" y="3696727"/>
            <a:ext cx="1866515" cy="70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80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Tipografia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-6190" y="630865"/>
            <a:ext cx="7802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spcBef>
                <a:spcPct val="20000"/>
              </a:spcBef>
            </a:pPr>
            <a:r>
              <a:rPr lang="pt-BR" altLang="pt-BR" b="1" dirty="0" smtClean="0">
                <a:solidFill>
                  <a:prstClr val="black"/>
                </a:solidFill>
                <a:latin typeface="News Gothic MT"/>
              </a:rPr>
              <a:t>Contraste de Tipos - </a:t>
            </a:r>
            <a: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  <a:t>servem pra focar e hierarquizar prioridade de  informações</a:t>
            </a:r>
            <a:endParaRPr lang="pt-BR" altLang="pt-BR" sz="1400" dirty="0">
              <a:solidFill>
                <a:prstClr val="black"/>
              </a:solidFill>
              <a:latin typeface="News Gothic MT"/>
            </a:endParaRPr>
          </a:p>
        </p:txBody>
      </p:sp>
      <p:sp>
        <p:nvSpPr>
          <p:cNvPr id="12" name="Retângulo de cantos arredondados 11"/>
          <p:cNvSpPr/>
          <p:nvPr/>
        </p:nvSpPr>
        <p:spPr>
          <a:xfrm>
            <a:off x="132430" y="1179260"/>
            <a:ext cx="2654913" cy="3745888"/>
          </a:xfrm>
          <a:prstGeom prst="roundRect">
            <a:avLst/>
          </a:prstGeom>
          <a:solidFill>
            <a:sysClr val="window" lastClr="FFFFFF"/>
          </a:solidFill>
          <a:ln w="28575" cap="flat" cmpd="sng" algn="ctr">
            <a:solidFill>
              <a:srgbClr val="758085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</p:txBody>
      </p:sp>
      <p:sp>
        <p:nvSpPr>
          <p:cNvPr id="13" name="Retângulo de cantos arredondados 12"/>
          <p:cNvSpPr/>
          <p:nvPr/>
        </p:nvSpPr>
        <p:spPr>
          <a:xfrm>
            <a:off x="3112638" y="1179260"/>
            <a:ext cx="2654913" cy="3745888"/>
          </a:xfrm>
          <a:prstGeom prst="roundRect">
            <a:avLst/>
          </a:prstGeom>
          <a:solidFill>
            <a:sysClr val="window" lastClr="FFFFFF"/>
          </a:solidFill>
          <a:ln w="28575" cap="flat" cmpd="sng" algn="ctr">
            <a:solidFill>
              <a:srgbClr val="758085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</p:txBody>
      </p:sp>
      <p:sp>
        <p:nvSpPr>
          <p:cNvPr id="14" name="Retângulo de cantos arredondados 13"/>
          <p:cNvSpPr/>
          <p:nvPr/>
        </p:nvSpPr>
        <p:spPr>
          <a:xfrm>
            <a:off x="6092846" y="1179260"/>
            <a:ext cx="2654913" cy="3745888"/>
          </a:xfrm>
          <a:prstGeom prst="roundRect">
            <a:avLst/>
          </a:prstGeom>
          <a:solidFill>
            <a:sysClr val="window" lastClr="FFFFFF"/>
          </a:solidFill>
          <a:ln w="28575" cap="flat" cmpd="sng" algn="ctr">
            <a:solidFill>
              <a:srgbClr val="758085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74096" y="1252565"/>
            <a:ext cx="27715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pt-BR" altLang="pt-BR" b="1" dirty="0" smtClean="0">
                <a:solidFill>
                  <a:prstClr val="black"/>
                </a:solidFill>
                <a:latin typeface="Verdana" panose="020B0604030504040204" pitchFamily="34" charset="0"/>
              </a:rPr>
              <a:t>Forma</a:t>
            </a:r>
            <a:endParaRPr lang="pt-BR" altLang="pt-BR" b="1" dirty="0">
              <a:solidFill>
                <a:prstClr val="black"/>
              </a:solidFill>
              <a:latin typeface="Verdana" panose="020B0604030504040204" pitchFamily="34" charset="0"/>
            </a:endParaRPr>
          </a:p>
          <a:p>
            <a:pPr algn="ctr" defTabSz="914400"/>
            <a: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  <a:t>Este tipo de contraste refere-se ao formato da fonte.</a:t>
            </a:r>
          </a:p>
          <a:p>
            <a:pPr algn="ctr" defTabSz="914400"/>
            <a:endParaRPr lang="pt-BR" sz="1400" dirty="0">
              <a:solidFill>
                <a:prstClr val="black"/>
              </a:solidFill>
              <a:latin typeface="News Gothic MT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6034512" y="1146679"/>
            <a:ext cx="27715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pt-BR" altLang="pt-BR" b="1" dirty="0" smtClean="0">
                <a:solidFill>
                  <a:prstClr val="black"/>
                </a:solidFill>
                <a:latin typeface="Verdana" panose="020B0604030504040204" pitchFamily="34" charset="0"/>
              </a:rPr>
              <a:t>Cor</a:t>
            </a:r>
            <a:endParaRPr lang="pt-BR" altLang="pt-BR" b="1" dirty="0">
              <a:solidFill>
                <a:prstClr val="black"/>
              </a:solidFill>
              <a:latin typeface="Verdana" panose="020B0604030504040204" pitchFamily="34" charset="0"/>
            </a:endParaRPr>
          </a:p>
          <a:p>
            <a:pPr algn="ctr" defTabSz="914400"/>
            <a: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  <a:t>Este tipo de contraste refere-se a cor da fonte.</a:t>
            </a:r>
            <a:b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</a:br>
            <a:endParaRPr lang="pt-BR" altLang="pt-BR" sz="1400" dirty="0">
              <a:solidFill>
                <a:srgbClr val="FF0000"/>
              </a:solidFill>
              <a:latin typeface="Verdana" panose="020B0604030504040204" pitchFamily="34" charset="0"/>
            </a:endParaRPr>
          </a:p>
          <a:p>
            <a:pPr defTabSz="914400"/>
            <a:endParaRPr lang="pt-BR" altLang="pt-BR" sz="1400" dirty="0">
              <a:solidFill>
                <a:prstClr val="black"/>
              </a:solidFill>
              <a:latin typeface="Verdana" panose="020B0604030504040204" pitchFamily="34" charset="0"/>
            </a:endParaRPr>
          </a:p>
        </p:txBody>
      </p:sp>
      <p:pic>
        <p:nvPicPr>
          <p:cNvPr id="17" name="Picture 7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64" y="2483671"/>
            <a:ext cx="2227218" cy="67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74" y="3159833"/>
            <a:ext cx="1844425" cy="1542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7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456" y="2002615"/>
            <a:ext cx="1716943" cy="1109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2315" y="2964195"/>
            <a:ext cx="1656248" cy="192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ixaDeTexto 20"/>
          <p:cNvSpPr txBox="1"/>
          <p:nvPr/>
        </p:nvSpPr>
        <p:spPr>
          <a:xfrm>
            <a:off x="3054304" y="1177941"/>
            <a:ext cx="27715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pt-BR" altLang="pt-BR" b="1" dirty="0" smtClean="0">
                <a:solidFill>
                  <a:prstClr val="black"/>
                </a:solidFill>
                <a:latin typeface="Verdana" panose="020B0604030504040204" pitchFamily="34" charset="0"/>
              </a:rPr>
              <a:t>Direção</a:t>
            </a:r>
            <a:endParaRPr lang="pt-BR" altLang="pt-BR" b="1" dirty="0">
              <a:solidFill>
                <a:prstClr val="black"/>
              </a:solidFill>
              <a:latin typeface="Verdana" panose="020B0604030504040204" pitchFamily="34" charset="0"/>
            </a:endParaRPr>
          </a:p>
          <a:p>
            <a:pPr algn="ctr" defTabSz="914400"/>
            <a: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  <a:t>Este tipo de contraste refere-se a inclinação da fonte.</a:t>
            </a:r>
            <a:br>
              <a:rPr lang="pt-BR" altLang="pt-BR" sz="1400" dirty="0">
                <a:solidFill>
                  <a:prstClr val="black"/>
                </a:solidFill>
                <a:latin typeface="Verdana" panose="020B0604030504040204" pitchFamily="34" charset="0"/>
              </a:rPr>
            </a:br>
            <a:endParaRPr lang="pt-BR" altLang="pt-BR" sz="1400" dirty="0">
              <a:solidFill>
                <a:prstClr val="black"/>
              </a:solidFill>
              <a:latin typeface="Verdana" panose="020B0604030504040204" pitchFamily="34" charset="0"/>
            </a:endParaRPr>
          </a:p>
        </p:txBody>
      </p:sp>
      <p:pic>
        <p:nvPicPr>
          <p:cNvPr id="22" name="Picture 7"/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549" y="1868118"/>
            <a:ext cx="2133503" cy="103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9"/>
          <p:cNvPicPr>
            <a:picLocks noChangeAspect="1" noChangeArrowheads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142" y="2752527"/>
            <a:ext cx="2096244" cy="97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8"/>
          <p:cNvPicPr>
            <a:picLocks noChangeAspect="1" noChangeArrowheads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061" y="3723010"/>
            <a:ext cx="1950477" cy="887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72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6600" dirty="0" smtClean="0">
                <a:latin typeface="Arial" panose="020B0604020202020204" pitchFamily="34" charset="0"/>
                <a:cs typeface="Arial" panose="020B0604020202020204" pitchFamily="34" charset="0"/>
              </a:rPr>
              <a:t> e UX</a:t>
            </a:r>
            <a:endParaRPr lang="pt-BR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Espaço Reservado para Imagem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49" b="151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7701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75" y="585014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61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86" y="585014"/>
            <a:ext cx="10058400" cy="297164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36"/>
          <a:stretch/>
        </p:blipFill>
        <p:spPr>
          <a:xfrm>
            <a:off x="338586" y="3647621"/>
            <a:ext cx="10058400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62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de cantos arredondados 19"/>
          <p:cNvSpPr/>
          <p:nvPr/>
        </p:nvSpPr>
        <p:spPr>
          <a:xfrm>
            <a:off x="1596044" y="1429789"/>
            <a:ext cx="7764087" cy="354953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Retângulo de cantos arredondados 3"/>
          <p:cNvSpPr/>
          <p:nvPr/>
        </p:nvSpPr>
        <p:spPr>
          <a:xfrm>
            <a:off x="4297680" y="1679171"/>
            <a:ext cx="2593571" cy="305077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4899403" y="4360610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4634345" y="1870362"/>
            <a:ext cx="1920240" cy="906088"/>
            <a:chOff x="1612669" y="1155468"/>
            <a:chExt cx="1920240" cy="906088"/>
          </a:xfrm>
        </p:grpSpPr>
        <p:sp>
          <p:nvSpPr>
            <p:cNvPr id="9" name="Elipse 8"/>
            <p:cNvSpPr/>
            <p:nvPr/>
          </p:nvSpPr>
          <p:spPr>
            <a:xfrm>
              <a:off x="1612669" y="1155468"/>
              <a:ext cx="1920240" cy="90608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2275271" y="1423846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smtClean="0">
                  <a:latin typeface="Arial" panose="020B0604020202020204" pitchFamily="34" charset="0"/>
                  <a:cs typeface="Arial" panose="020B0604020202020204" pitchFamily="34" charset="0"/>
                </a:rPr>
                <a:t>Uso</a:t>
              </a:r>
              <a:endParaRPr lang="pt-BR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Grupo 11"/>
          <p:cNvGrpSpPr/>
          <p:nvPr/>
        </p:nvGrpSpPr>
        <p:grpSpPr>
          <a:xfrm>
            <a:off x="2085286" y="1870362"/>
            <a:ext cx="2549058" cy="906088"/>
            <a:chOff x="1612669" y="1155468"/>
            <a:chExt cx="1920240" cy="906088"/>
          </a:xfrm>
        </p:grpSpPr>
        <p:sp>
          <p:nvSpPr>
            <p:cNvPr id="13" name="Elipse 12"/>
            <p:cNvSpPr/>
            <p:nvPr/>
          </p:nvSpPr>
          <p:spPr>
            <a:xfrm>
              <a:off x="1612669" y="1155468"/>
              <a:ext cx="1920240" cy="90608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CaixaDeTexto 13"/>
            <p:cNvSpPr txBox="1"/>
            <p:nvPr/>
          </p:nvSpPr>
          <p:spPr>
            <a:xfrm>
              <a:off x="1845814" y="1285346"/>
              <a:ext cx="14542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smtClean="0">
                  <a:latin typeface="Arial" panose="020B0604020202020204" pitchFamily="34" charset="0"/>
                  <a:cs typeface="Arial" panose="020B0604020202020204" pitchFamily="34" charset="0"/>
                </a:rPr>
                <a:t>Antecipação</a:t>
              </a:r>
            </a:p>
            <a:p>
              <a:pPr algn="ctr"/>
              <a:r>
                <a:rPr lang="pt-BR" dirty="0"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  <a:r>
                <a:rPr lang="pt-BR" dirty="0" smtClean="0">
                  <a:latin typeface="Arial" panose="020B0604020202020204" pitchFamily="34" charset="0"/>
                  <a:cs typeface="Arial" panose="020B0604020202020204" pitchFamily="34" charset="0"/>
                </a:rPr>
                <a:t>o uso</a:t>
              </a:r>
              <a:endParaRPr lang="pt-BR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5" name="Grupo 14"/>
          <p:cNvGrpSpPr/>
          <p:nvPr/>
        </p:nvGrpSpPr>
        <p:grpSpPr>
          <a:xfrm>
            <a:off x="6554584" y="1891142"/>
            <a:ext cx="2548384" cy="906088"/>
            <a:chOff x="1612669" y="1155468"/>
            <a:chExt cx="1920240" cy="906088"/>
          </a:xfrm>
        </p:grpSpPr>
        <p:sp>
          <p:nvSpPr>
            <p:cNvPr id="16" name="Elipse 15"/>
            <p:cNvSpPr/>
            <p:nvPr/>
          </p:nvSpPr>
          <p:spPr>
            <a:xfrm>
              <a:off x="1612669" y="1155468"/>
              <a:ext cx="1920240" cy="90608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CaixaDeTexto 16"/>
            <p:cNvSpPr txBox="1"/>
            <p:nvPr/>
          </p:nvSpPr>
          <p:spPr>
            <a:xfrm>
              <a:off x="2025350" y="1285346"/>
              <a:ext cx="10951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smtClean="0">
                  <a:latin typeface="Arial" panose="020B0604020202020204" pitchFamily="34" charset="0"/>
                  <a:cs typeface="Arial" panose="020B0604020202020204" pitchFamily="34" charset="0"/>
                </a:rPr>
                <a:t>Reflexão</a:t>
              </a:r>
            </a:p>
            <a:p>
              <a:pPr algn="ctr"/>
              <a:r>
                <a:rPr lang="pt-BR" dirty="0" smtClean="0">
                  <a:latin typeface="Arial" panose="020B0604020202020204" pitchFamily="34" charset="0"/>
                  <a:cs typeface="Arial" panose="020B0604020202020204" pitchFamily="34" charset="0"/>
                </a:rPr>
                <a:t>Pós-uso</a:t>
              </a:r>
              <a:endParaRPr lang="pt-BR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8" name="Seta para a direita 17"/>
          <p:cNvSpPr/>
          <p:nvPr/>
        </p:nvSpPr>
        <p:spPr>
          <a:xfrm>
            <a:off x="4342867" y="2108835"/>
            <a:ext cx="598516" cy="42913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eta para a direita 18"/>
          <p:cNvSpPr/>
          <p:nvPr/>
        </p:nvSpPr>
        <p:spPr>
          <a:xfrm>
            <a:off x="6275140" y="2129615"/>
            <a:ext cx="598516" cy="42913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4334555" y="4998320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Experiência do usuário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98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/>
          <p:cNvSpPr/>
          <p:nvPr/>
        </p:nvSpPr>
        <p:spPr>
          <a:xfrm>
            <a:off x="2244436" y="1138844"/>
            <a:ext cx="6608619" cy="451496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5017075" y="2183258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eficiência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upo 10"/>
          <p:cNvGrpSpPr/>
          <p:nvPr/>
        </p:nvGrpSpPr>
        <p:grpSpPr>
          <a:xfrm>
            <a:off x="4746567" y="2693322"/>
            <a:ext cx="1687484" cy="906088"/>
            <a:chOff x="1612669" y="1155468"/>
            <a:chExt cx="1920240" cy="906088"/>
          </a:xfrm>
        </p:grpSpPr>
        <p:sp>
          <p:nvSpPr>
            <p:cNvPr id="9" name="Elipse 8"/>
            <p:cNvSpPr/>
            <p:nvPr/>
          </p:nvSpPr>
          <p:spPr>
            <a:xfrm>
              <a:off x="1612669" y="1155468"/>
              <a:ext cx="1920240" cy="90608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1786586" y="1423846"/>
              <a:ext cx="15818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smtClean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Usabilidade</a:t>
              </a:r>
              <a:endParaRPr lang="pt-BR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CaixaDeTexto 20"/>
          <p:cNvSpPr txBox="1"/>
          <p:nvPr/>
        </p:nvSpPr>
        <p:spPr>
          <a:xfrm>
            <a:off x="4324578" y="5653806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Experiência do usuário</a:t>
            </a:r>
            <a:endParaRPr lang="pt-BR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CaixaDeTexto 21"/>
          <p:cNvSpPr txBox="1"/>
          <p:nvPr/>
        </p:nvSpPr>
        <p:spPr>
          <a:xfrm>
            <a:off x="6678327" y="3671022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eficácia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CaixaDeTexto 22"/>
          <p:cNvSpPr txBox="1"/>
          <p:nvPr/>
        </p:nvSpPr>
        <p:spPr>
          <a:xfrm>
            <a:off x="4961217" y="3901622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segurança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CaixaDeTexto 23"/>
          <p:cNvSpPr txBox="1"/>
          <p:nvPr/>
        </p:nvSpPr>
        <p:spPr>
          <a:xfrm>
            <a:off x="3626273" y="3671022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utilidade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aixaDeTexto 24"/>
          <p:cNvSpPr txBox="1"/>
          <p:nvPr/>
        </p:nvSpPr>
        <p:spPr>
          <a:xfrm>
            <a:off x="6586887" y="2781020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Facilidade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de aprendizado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3146011" y="2823200"/>
            <a:ext cx="1287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Facilidade</a:t>
            </a: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de lembrar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CaixaDeTexto 26"/>
          <p:cNvSpPr txBox="1"/>
          <p:nvPr/>
        </p:nvSpPr>
        <p:spPr>
          <a:xfrm>
            <a:off x="4899403" y="699146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Diversão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CaixaDeTexto 27"/>
          <p:cNvSpPr txBox="1"/>
          <p:nvPr/>
        </p:nvSpPr>
        <p:spPr>
          <a:xfrm>
            <a:off x="8936182" y="314636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Emoção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CaixaDeTexto 28"/>
          <p:cNvSpPr txBox="1"/>
          <p:nvPr/>
        </p:nvSpPr>
        <p:spPr>
          <a:xfrm>
            <a:off x="495239" y="3058019"/>
            <a:ext cx="1749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Entretenimento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7905131" y="1405934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Curtição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CaixaDeTexto 30"/>
          <p:cNvSpPr txBox="1"/>
          <p:nvPr/>
        </p:nvSpPr>
        <p:spPr>
          <a:xfrm>
            <a:off x="1798049" y="1428398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Criatividade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CaixaDeTexto 31"/>
          <p:cNvSpPr txBox="1"/>
          <p:nvPr/>
        </p:nvSpPr>
        <p:spPr>
          <a:xfrm>
            <a:off x="1798049" y="4989017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Motivação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CaixaDeTexto 32"/>
          <p:cNvSpPr txBox="1"/>
          <p:nvPr/>
        </p:nvSpPr>
        <p:spPr>
          <a:xfrm>
            <a:off x="8063346" y="488486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Estetica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56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2028304"/>
            <a:ext cx="1075666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Você acessa uma aplicação 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Demora muito para carregar...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O fundo da aplicação é vermelha, os links são pretos, tamanho da fonte é 8......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Não existe nenhum sinal de navegação....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Você não acha links de ajuda.....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Os formulários parecem não ter fim.....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Utiliza a mesma cor de texto e links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523702" y="814647"/>
            <a:ext cx="33281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na Pratica????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85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Cores </a:t>
            </a:r>
            <a:r>
              <a:rPr lang="en-US" sz="6600" dirty="0" err="1"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6600" dirty="0">
                <a:latin typeface="Arial" panose="020B0604020202020204" pitchFamily="34" charset="0"/>
                <a:cs typeface="Arial" panose="020B0604020202020204" pitchFamily="34" charset="0"/>
              </a:rPr>
              <a:t> Web</a:t>
            </a:r>
            <a:endParaRPr lang="pt-BR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Espaço Reservado para Imagem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22" b="68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19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17" y="681643"/>
            <a:ext cx="10058400" cy="593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41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986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1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21" y="585014"/>
            <a:ext cx="9142995" cy="6231672"/>
          </a:xfrm>
          <a:prstGeom prst="rect">
            <a:avLst/>
          </a:prstGeom>
        </p:spPr>
      </p:pic>
      <p:sp>
        <p:nvSpPr>
          <p:cNvPr id="9" name="Retângulo de cantos arredondados 8"/>
          <p:cNvSpPr/>
          <p:nvPr/>
        </p:nvSpPr>
        <p:spPr>
          <a:xfrm>
            <a:off x="1056721" y="2394065"/>
            <a:ext cx="9142995" cy="2352502"/>
          </a:xfrm>
          <a:prstGeom prst="roundRect">
            <a:avLst>
              <a:gd name="adj" fmla="val 0"/>
            </a:avLst>
          </a:prstGeom>
          <a:solidFill>
            <a:srgbClr val="FFFFFF">
              <a:alpha val="90980"/>
            </a:srgb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4062002" y="2857628"/>
            <a:ext cx="3913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Avaliação Heurística</a:t>
            </a:r>
            <a:endParaRPr lang="pt-BR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1454322" y="3382565"/>
            <a:ext cx="8815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é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 análise e teste de uma interface feita por especialista, </a:t>
            </a:r>
            <a:endParaRPr lang="pt-B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que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procura detectar os problemas mais comuns no desenvolvimento de interfaces.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164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332" y="918659"/>
            <a:ext cx="6801799" cy="50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798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de cantos arredondados 1"/>
          <p:cNvSpPr/>
          <p:nvPr/>
        </p:nvSpPr>
        <p:spPr>
          <a:xfrm>
            <a:off x="249382" y="4553712"/>
            <a:ext cx="10848109" cy="1289304"/>
          </a:xfrm>
          <a:prstGeom prst="roundRect">
            <a:avLst/>
          </a:prstGeom>
          <a:solidFill>
            <a:srgbClr val="FFFCC9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1598536"/>
            <a:ext cx="1075666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t-BR" sz="24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Abordagem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objetivos dos usuários</a:t>
            </a:r>
            <a:r>
              <a:rPr lang="pt-BR" sz="24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navega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na interface a partir de um conjunto de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tarefas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24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Abordagem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pela estrutura de interface: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percorre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 interface como uma árvore de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menus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24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Abordagem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pelos níveis de abstração: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examina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 interface em dois sentidos (top-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down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ou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bottom-up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24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Abordagem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pelos objetos das interfaces: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aborda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 interface como um conjunto de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objetos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24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Abordagem </a:t>
            </a:r>
            <a:r>
              <a:rPr lang="pt-BR" sz="2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pelas qualidades das interfaces: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navega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pela interface a partir de um conjunto de heurísticas de usabilidade ou qualidades que ela deveria apresentar.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249382" y="585014"/>
            <a:ext cx="5234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Estratégias dos Avaliadores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60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1598536"/>
            <a:ext cx="10756669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400" dirty="0"/>
          </a:p>
          <a:p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Visibilidade do status do sistema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5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Equivalência </a:t>
            </a:r>
            <a:r>
              <a:rPr lang="pt-BR" sz="2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 o sistema e o mundo real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Controle 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do usuário e liberdade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5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Consistência </a:t>
            </a:r>
            <a:r>
              <a:rPr lang="pt-BR" sz="2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Padrões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Prevenção 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de erro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5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Reconhecer </a:t>
            </a:r>
            <a:r>
              <a:rPr lang="pt-BR" sz="2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ao invés de relembrar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Flexibilidade 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e eficiência de uso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5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Estética </a:t>
            </a:r>
            <a:r>
              <a:rPr lang="pt-BR" sz="2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design minimalista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Auxílio 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ao usuário para reconhecer, diagnosticar e recuperar-se de erro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5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Ajuda </a:t>
            </a:r>
            <a:r>
              <a:rPr lang="pt-BR" sz="2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documentação </a:t>
            </a:r>
          </a:p>
          <a:p>
            <a:pPr marL="342900" indent="-342900">
              <a:buFont typeface="+mj-lt"/>
              <a:buAutoNum type="arabicPeriod"/>
            </a:pPr>
            <a:endParaRPr 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1815360" y="585014"/>
            <a:ext cx="5378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10 heurísticas de Nielsen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22" y="142170"/>
            <a:ext cx="1387394" cy="139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80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3867912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2073034"/>
            <a:ext cx="107566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sistema deve sempre manter o usuário informado sobre o que está acontecendo por meio de feedback apropriado dentro de um tempo razoável.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É necessário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que o usuário tenha instrumentos que permita que ele saiba em que ponto do sistema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está. 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4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21950" y="1306148"/>
            <a:ext cx="7055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#1 - Visibilidade </a:t>
            </a:r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status do sistema 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22" y="180930"/>
            <a:ext cx="5039428" cy="943107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221950" y="4012026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Identificar links para outras páginas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Identificar cada pagina e a que seção pertence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Prover feedback para seleção em menu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Usar cor para indicar status do sistema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25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2606040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939178"/>
            <a:ext cx="107566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sistema deve falar a linguagem do usuário com palavras, frases e conceitos que lhe sejam familiares, ao invés de termos orientados ao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sistema. Deve-se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seguir convenções do mundo real, fazendo a informação aparecer em uma ordem natural e lógica. </a:t>
            </a:r>
          </a:p>
          <a:p>
            <a:endParaRPr lang="pt-BR" sz="2400" dirty="0"/>
          </a:p>
          <a:p>
            <a:endParaRPr lang="pt-BR" sz="24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21950" y="410036"/>
            <a:ext cx="9087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#2 - </a:t>
            </a:r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Equivalência entre o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sistema </a:t>
            </a:r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o mundo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2594706"/>
            <a:ext cx="107566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Utilizar palavras familiares ao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usuario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Usar cor com propósito e significado consistente no sistema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Usar jargões do usuário ao invés de jargões do computador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Projetar o nível de detalhe de acordo com o conhecimento e a experiência do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usuario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642" y="4679538"/>
            <a:ext cx="5282738" cy="197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999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2606040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939178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Deve-se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possibilitar que o usuário possa desfazer e refazer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ações, de forma fácil e precisa.  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400" dirty="0"/>
          </a:p>
          <a:p>
            <a:endParaRPr lang="pt-BR" sz="24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21950" y="410036"/>
            <a:ext cx="6809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#3 – Controle do usuário e liberdade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2777586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 usuário deve ter controle sobre as páginas apresentadas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Permitir que o usuário interrompa ou cancele transações em andamento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Mensagens devem indicar que o usuário esta no controle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Apresentar, sempre, um botão </a:t>
            </a:r>
            <a:r>
              <a:rPr lang="pt-BR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home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em todas as páginas 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" b="55982"/>
          <a:stretch/>
        </p:blipFill>
        <p:spPr>
          <a:xfrm>
            <a:off x="3682122" y="4800463"/>
            <a:ext cx="3836324" cy="17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92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2606040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939178"/>
            <a:ext cx="10756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Usuários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não devem ter que imaginar se palavras, situações, ou ações diferentes significam a mesma coisa. As convenções da plataforma devem ser seguidas. </a:t>
            </a:r>
            <a:endParaRPr lang="pt-BR" sz="24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21950" y="410036"/>
            <a:ext cx="5423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#4 – Consistência e Padrões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2610435"/>
            <a:ext cx="107566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Começar pelo canto superior esquerdo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Agrupar itens logicamente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Estabelecer e seguir regras simples de codificação de cores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Usar cores que sejam padrão para indicar links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Adequar-se à linguagem visual da web, seguindo os padrões do HTML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274" y="4992813"/>
            <a:ext cx="3696020" cy="104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2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Cores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Web</a:t>
            </a: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0" y="645788"/>
            <a:ext cx="275267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</a:pPr>
            <a:r>
              <a:rPr lang="pt-BR" altLang="pt-BR" b="1" dirty="0"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pt-BR" altLang="pt-BR" b="1" dirty="0"/>
              <a:t>: Impressos</a:t>
            </a:r>
            <a:endParaRPr lang="pt-BR" altLang="pt-BR" dirty="0"/>
          </a:p>
        </p:txBody>
      </p: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486489" y="1110200"/>
            <a:ext cx="290335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7200" b="1" dirty="0">
                <a:solidFill>
                  <a:srgbClr val="0000FF"/>
                </a:solidFill>
              </a:rPr>
              <a:t>C</a:t>
            </a:r>
            <a:r>
              <a:rPr lang="pt-BR" altLang="pt-BR" sz="7200" b="1" dirty="0">
                <a:solidFill>
                  <a:srgbClr val="FF0066"/>
                </a:solidFill>
              </a:rPr>
              <a:t>M</a:t>
            </a:r>
            <a:r>
              <a:rPr lang="pt-BR" altLang="pt-BR" sz="7200" b="1" dirty="0">
                <a:solidFill>
                  <a:srgbClr val="FFCC00"/>
                </a:solidFill>
              </a:rPr>
              <a:t>Y</a:t>
            </a:r>
            <a:r>
              <a:rPr lang="pt-BR" altLang="pt-BR" sz="7200" b="1" dirty="0"/>
              <a:t>K</a:t>
            </a: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5435600" y="2058212"/>
            <a:ext cx="295275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pt-BR" altLang="pt-BR" sz="1200" b="1"/>
              <a:t>C</a:t>
            </a:r>
            <a:r>
              <a:rPr lang="pt-BR" altLang="pt-BR" sz="1200"/>
              <a:t>IAN, </a:t>
            </a:r>
            <a:r>
              <a:rPr lang="pt-BR" altLang="pt-BR" sz="1200" b="1"/>
              <a:t>M</a:t>
            </a:r>
            <a:r>
              <a:rPr lang="pt-BR" altLang="pt-BR" sz="1200"/>
              <a:t>AGENTA, </a:t>
            </a:r>
            <a:r>
              <a:rPr lang="pt-BR" altLang="pt-BR" sz="1200" b="1"/>
              <a:t>Y</a:t>
            </a:r>
            <a:r>
              <a:rPr lang="pt-BR" altLang="pt-BR" sz="1200"/>
              <a:t>ELLOW and BLAC</a:t>
            </a:r>
            <a:r>
              <a:rPr lang="pt-BR" altLang="pt-BR" sz="1200" b="1"/>
              <a:t>K</a:t>
            </a:r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6100763" y="4706467"/>
            <a:ext cx="16573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pt-BR" altLang="pt-BR" b="1">
                <a:solidFill>
                  <a:srgbClr val="CC0000"/>
                </a:solidFill>
              </a:rPr>
              <a:t>SUBTRATIVA</a:t>
            </a:r>
          </a:p>
        </p:txBody>
      </p:sp>
      <p:pic>
        <p:nvPicPr>
          <p:cNvPr id="14" name="Picture 7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5963" y="2472855"/>
            <a:ext cx="2233612" cy="2128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 Box 8"/>
          <p:cNvSpPr txBox="1">
            <a:spLocks noChangeArrowheads="1"/>
          </p:cNvSpPr>
          <p:nvPr/>
        </p:nvSpPr>
        <p:spPr bwMode="auto">
          <a:xfrm>
            <a:off x="6100763" y="939100"/>
            <a:ext cx="2000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dirty="0">
                <a:solidFill>
                  <a:srgbClr val="CC0000"/>
                </a:solidFill>
              </a:rPr>
              <a:t>A cor </a:t>
            </a:r>
            <a:r>
              <a:rPr lang="pt-BR" altLang="pt-BR" b="1" dirty="0">
                <a:solidFill>
                  <a:srgbClr val="CC0000"/>
                </a:solidFill>
              </a:rPr>
              <a:t>pigmento</a:t>
            </a:r>
            <a:r>
              <a:rPr lang="pt-BR" altLang="pt-BR" dirty="0">
                <a:solidFill>
                  <a:srgbClr val="CC0000"/>
                </a:solidFill>
              </a:rPr>
              <a:t>...</a:t>
            </a:r>
          </a:p>
        </p:txBody>
      </p:sp>
      <p:grpSp>
        <p:nvGrpSpPr>
          <p:cNvPr id="16" name="Group 11"/>
          <p:cNvGrpSpPr>
            <a:grpSpLocks/>
          </p:cNvGrpSpPr>
          <p:nvPr/>
        </p:nvGrpSpPr>
        <p:grpSpPr bwMode="auto">
          <a:xfrm>
            <a:off x="398404" y="1152055"/>
            <a:ext cx="4005321" cy="3932708"/>
            <a:chOff x="295" y="1539"/>
            <a:chExt cx="2758" cy="2708"/>
          </a:xfrm>
        </p:grpSpPr>
        <p:pic>
          <p:nvPicPr>
            <p:cNvPr id="17" name="Picture 12" descr="boosto_l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190"/>
            <a:stretch>
              <a:fillRect/>
            </a:stretch>
          </p:blipFill>
          <p:spPr bwMode="auto">
            <a:xfrm>
              <a:off x="295" y="1539"/>
              <a:ext cx="2048" cy="27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3" descr="Pilha-de-livros_post02_01"/>
            <p:cNvPicPr>
              <a:picLocks noChangeAspect="1" noChangeArrowheads="1"/>
            </p:cNvPicPr>
            <p:nvPr/>
          </p:nvPicPr>
          <p:blipFill>
            <a:blip r:embed="rId5" cstate="email">
              <a:lum bright="14000" contrast="-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95" y="1570"/>
              <a:ext cx="758" cy="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alpha val="999"/>
                    </a:schemeClr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Freeform 14"/>
          <p:cNvSpPr>
            <a:spLocks/>
          </p:cNvSpPr>
          <p:nvPr/>
        </p:nvSpPr>
        <p:spPr bwMode="auto">
          <a:xfrm>
            <a:off x="6878638" y="3552355"/>
            <a:ext cx="119062" cy="1227137"/>
          </a:xfrm>
          <a:custGeom>
            <a:avLst/>
            <a:gdLst>
              <a:gd name="T0" fmla="*/ 75 w 75"/>
              <a:gd name="T1" fmla="*/ 773 h 773"/>
              <a:gd name="T2" fmla="*/ 0 w 75"/>
              <a:gd name="T3" fmla="*/ 0 h 77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773">
                <a:moveTo>
                  <a:pt x="75" y="773"/>
                </a:moveTo>
                <a:lnTo>
                  <a:pt x="0" y="0"/>
                </a:lnTo>
              </a:path>
            </a:pathLst>
          </a:custGeom>
          <a:noFill/>
          <a:ln w="25400">
            <a:solidFill>
              <a:srgbClr val="990000"/>
            </a:solidFill>
            <a:round/>
            <a:headEnd type="none" w="med" len="med"/>
            <a:tailEnd type="oval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605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2606040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939178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Muito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melhor que boas mensagens de erro é um projeto cuidadoso que, em primeiro lugar, previna a ocorrência de problemas. 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21950" y="410036"/>
            <a:ext cx="4464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#5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Prevenção de erro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2610435"/>
            <a:ext cx="107566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Minimizar erros de percepção através de apresentação eficiente de informações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Requerer confirmação para comandos com consequência drástica ou destrutivas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Facilitar a retro navegação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038" y="4640790"/>
            <a:ext cx="2789682" cy="197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38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2606040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939178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Deve-se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tornar objetos, ações e opções visíveis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 O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usuário não deve ter que relembrar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informação.</a:t>
            </a: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Instruções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para uso do sistema devem estar visíveis ou facilmente recuperáveis sempre que necessário. 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21950" y="410036"/>
            <a:ext cx="73789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#6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Recon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hecer ao invés de relembrar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2784171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Para formulários apresentar valores padrões em seus campos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Usar um padrão de arrumação dos elementos entre as telas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Possibilitar que o usuário se localize sem precisar lembrar do caminho percorrido.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843" y="4623482"/>
            <a:ext cx="3012221" cy="218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2606040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939178"/>
            <a:ext cx="10756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Usar um tipo de navegação que possa ser fácil de aprender para usuários inexperientes, mais também Aceleradores de tarefas que possa atender os usuários já experientes.  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221950" y="410036"/>
            <a:ext cx="6880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#7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Flexibilidade e eficiência de uso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2784171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Organizar itens em listas hierárquicas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Permitir que usuários experientes não executem uma serie de seleções de menu, através do uso de comando ou teclas de atalho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Prover clara distinção visual entre áreas que tenham função diferentes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278" y="4704411"/>
            <a:ext cx="2856011" cy="196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1975104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939178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Diálogos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não devem conter informação que seja irrelevante ou raramente necessária. 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21950" y="410036"/>
            <a:ext cx="63802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#8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Estética e design minimalista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1979499"/>
            <a:ext cx="107566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Prover somente dados necessários e útei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 para qualquer operação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Não encher as tela de dados estranhos á tarefa.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Separar a informação em pedaços e conectar os pedaços por meio de links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Tornar o texto simples e claro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Colocar avisos (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prompts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), onde e quando forem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necessarios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6877"/>
          <a:stretch/>
        </p:blipFill>
        <p:spPr>
          <a:xfrm>
            <a:off x="3412086" y="3989324"/>
            <a:ext cx="5084233" cy="28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2500402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1464476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Mensagens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de erro devem ser expressas em linguagem clara (sem códigos), indicar precisamente o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problema. 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221950" y="410036"/>
            <a:ext cx="76077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#9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Auxilio ao usuário para reconhecer, </a:t>
            </a:r>
          </a:p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diagnosticar e recuperar-se de erro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2504797"/>
            <a:ext cx="107566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Expressar mensagens na afirmativa de construtiva e não critica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Mensagens devem ser específicas e compreensivas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Prover a função desfazer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Prover acesso rápido à ajuda sensível ao contexto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Retornar o cursor para o campo incorreto e destacar a parte a ser corrigida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467" y="4488738"/>
            <a:ext cx="2635994" cy="240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16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2062657"/>
            <a:ext cx="10875541" cy="1920240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40822" y="1026731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Qualquer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informação deve ser fácil de buscar, ser focada na tarefa do usuário,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 deve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relacionar passos concretos a serem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desenvolvidos.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221950" y="410036"/>
            <a:ext cx="52627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#10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Ajuda e </a:t>
            </a:r>
            <a:r>
              <a:rPr lang="pt-BR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documetação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2183787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Organizar e rotular capítulos e seções de acordo com o objetivo do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usuario</a:t>
            </a:r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Tornar a ajuda visível: chamar atenção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Torna-la completa e precisa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Prover auxílio de navegação poderosos, porém fáceis de aprender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967" y="4396903"/>
            <a:ext cx="1846634" cy="184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07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de cantos arredondados 9"/>
          <p:cNvSpPr/>
          <p:nvPr/>
        </p:nvSpPr>
        <p:spPr>
          <a:xfrm>
            <a:off x="221950" y="1080162"/>
            <a:ext cx="10875541" cy="1118289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221950" y="410036"/>
            <a:ext cx="40783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#Grau de Severidade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1950" y="1201292"/>
            <a:ext cx="10756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Determinar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o Grau de Severidade dos problemas detectados em sessão posterior ao diagnóstico (Nielsen, 1994): </a:t>
            </a:r>
          </a:p>
          <a:p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65" y="2319581"/>
            <a:ext cx="9640645" cy="440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5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221950" y="410036"/>
            <a:ext cx="63966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#Exemplo de Avaliação Heurística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61" y="1218960"/>
            <a:ext cx="9659698" cy="488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900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Usabilidade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4550958" y="585014"/>
            <a:ext cx="20986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#Atividade</a:t>
            </a:r>
            <a:endParaRPr lang="pt-BR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tângulo de cantos arredondados 8"/>
          <p:cNvSpPr/>
          <p:nvPr/>
        </p:nvSpPr>
        <p:spPr>
          <a:xfrm>
            <a:off x="221950" y="1449817"/>
            <a:ext cx="10875541" cy="1458754"/>
          </a:xfrm>
          <a:prstGeom prst="roundRect">
            <a:avLst/>
          </a:prstGeom>
          <a:solidFill>
            <a:srgbClr val="FFFC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221950" y="1600130"/>
            <a:ext cx="10756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Equipe de 3 pessoas</a:t>
            </a:r>
          </a:p>
          <a:p>
            <a:pPr algn="ctr"/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Escolher um site ou aplicativo e aplicar as Heurísticas de Usabilidade(Nielsen)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363" y="3022777"/>
            <a:ext cx="550545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22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Cores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Web</a:t>
            </a: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073827" y="1016293"/>
            <a:ext cx="223651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7200" b="1" dirty="0">
                <a:solidFill>
                  <a:srgbClr val="FF0000"/>
                </a:solidFill>
              </a:rPr>
              <a:t>R</a:t>
            </a:r>
            <a:r>
              <a:rPr lang="pt-BR" altLang="pt-BR" sz="7200" b="1" dirty="0">
                <a:solidFill>
                  <a:srgbClr val="00FF00"/>
                </a:solidFill>
              </a:rPr>
              <a:t>G</a:t>
            </a:r>
            <a:r>
              <a:rPr lang="pt-BR" altLang="pt-BR" sz="7200" b="1" dirty="0">
                <a:solidFill>
                  <a:srgbClr val="0000FF"/>
                </a:solidFill>
              </a:rPr>
              <a:t>B</a:t>
            </a:r>
          </a:p>
        </p:txBody>
      </p:sp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6218012" y="1985615"/>
            <a:ext cx="1874837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pt-BR" altLang="pt-BR" sz="1200" b="1"/>
              <a:t>R</a:t>
            </a:r>
            <a:r>
              <a:rPr lang="pt-BR" altLang="pt-BR" sz="1200"/>
              <a:t>ED, </a:t>
            </a:r>
            <a:r>
              <a:rPr lang="pt-BR" altLang="pt-BR" sz="1200" b="1"/>
              <a:t>G</a:t>
            </a:r>
            <a:r>
              <a:rPr lang="pt-BR" altLang="pt-BR" sz="1200"/>
              <a:t>REEN and </a:t>
            </a:r>
            <a:r>
              <a:rPr lang="pt-BR" altLang="pt-BR" sz="1200" b="1"/>
              <a:t>B</a:t>
            </a:r>
            <a:r>
              <a:rPr lang="pt-BR" altLang="pt-BR" sz="1200"/>
              <a:t>LUE</a:t>
            </a: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6337074" y="829144"/>
            <a:ext cx="16319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dirty="0">
                <a:solidFill>
                  <a:srgbClr val="CC0000"/>
                </a:solidFill>
              </a:rPr>
              <a:t>... e a </a:t>
            </a:r>
            <a:r>
              <a:rPr lang="pt-BR" altLang="pt-BR" b="1" dirty="0">
                <a:solidFill>
                  <a:srgbClr val="CC0000"/>
                </a:solidFill>
              </a:rPr>
              <a:t>cor-luz</a:t>
            </a:r>
            <a:r>
              <a:rPr lang="pt-BR" altLang="pt-BR" dirty="0">
                <a:solidFill>
                  <a:srgbClr val="CC0000"/>
                </a:solidFill>
              </a:rPr>
              <a:t>.</a:t>
            </a:r>
          </a:p>
        </p:txBody>
      </p:sp>
      <p:pic>
        <p:nvPicPr>
          <p:cNvPr id="13" name="Picture 7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724" y="2444402"/>
            <a:ext cx="2233613" cy="212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 Box 8"/>
          <p:cNvSpPr txBox="1">
            <a:spLocks noChangeArrowheads="1"/>
          </p:cNvSpPr>
          <p:nvPr/>
        </p:nvSpPr>
        <p:spPr bwMode="auto">
          <a:xfrm>
            <a:off x="6694262" y="4678015"/>
            <a:ext cx="10350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pt-BR" altLang="pt-BR" b="1">
                <a:solidFill>
                  <a:srgbClr val="CC0000"/>
                </a:solidFill>
              </a:rPr>
              <a:t>ADTIVA</a:t>
            </a:r>
          </a:p>
        </p:txBody>
      </p:sp>
      <p:sp>
        <p:nvSpPr>
          <p:cNvPr id="15" name="Freeform 11"/>
          <p:cNvSpPr>
            <a:spLocks/>
          </p:cNvSpPr>
          <p:nvPr/>
        </p:nvSpPr>
        <p:spPr bwMode="auto">
          <a:xfrm>
            <a:off x="7083199" y="3463577"/>
            <a:ext cx="139700" cy="1257300"/>
          </a:xfrm>
          <a:custGeom>
            <a:avLst/>
            <a:gdLst>
              <a:gd name="T0" fmla="*/ 0 w 88"/>
              <a:gd name="T1" fmla="*/ 792 h 792"/>
              <a:gd name="T2" fmla="*/ 88 w 88"/>
              <a:gd name="T3" fmla="*/ 0 h 79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88" h="792">
                <a:moveTo>
                  <a:pt x="0" y="792"/>
                </a:moveTo>
                <a:lnTo>
                  <a:pt x="88" y="0"/>
                </a:lnTo>
              </a:path>
            </a:pathLst>
          </a:custGeom>
          <a:noFill/>
          <a:ln w="25400">
            <a:solidFill>
              <a:srgbClr val="990000"/>
            </a:solidFill>
            <a:round/>
            <a:headEnd type="none" w="med" len="med"/>
            <a:tailEnd type="oval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16" name="Rectangle 19"/>
          <p:cNvSpPr>
            <a:spLocks noChangeArrowheads="1"/>
          </p:cNvSpPr>
          <p:nvPr/>
        </p:nvSpPr>
        <p:spPr bwMode="auto">
          <a:xfrm>
            <a:off x="0" y="645788"/>
            <a:ext cx="275107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</a:pPr>
            <a:r>
              <a:rPr lang="pt-BR" altLang="pt-BR" b="1" dirty="0">
                <a:latin typeface="Arial" panose="020B0604020202020204" pitchFamily="34" charset="0"/>
                <a:cs typeface="Arial" panose="020B0604020202020204" pitchFamily="34" charset="0"/>
              </a:rPr>
              <a:t>Aplicações</a:t>
            </a:r>
            <a:r>
              <a:rPr lang="pt-BR" altLang="pt-BR" b="1" dirty="0"/>
              <a:t>: Monitores</a:t>
            </a:r>
            <a:endParaRPr lang="pt-BR" altLang="pt-BR" dirty="0"/>
          </a:p>
        </p:txBody>
      </p:sp>
      <p:pic>
        <p:nvPicPr>
          <p:cNvPr id="17" name="Picture 18" descr="tubo_rayos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598" y="2468241"/>
            <a:ext cx="2198709" cy="2515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6" descr="zrclip001n4b7e9b5c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9" b="3754"/>
          <a:stretch>
            <a:fillRect/>
          </a:stretch>
        </p:blipFill>
        <p:spPr bwMode="auto">
          <a:xfrm>
            <a:off x="98426" y="1067167"/>
            <a:ext cx="2545403" cy="1791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328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Cores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Web</a:t>
            </a: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-6190" y="630865"/>
            <a:ext cx="4168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</a:pPr>
            <a:r>
              <a:rPr lang="pt-BR" altLang="pt-BR" b="1" dirty="0" smtClean="0">
                <a:latin typeface="Arial" panose="020B0604020202020204" pitchFamily="34" charset="0"/>
                <a:cs typeface="Arial" panose="020B0604020202020204" pitchFamily="34" charset="0"/>
              </a:rPr>
              <a:t>Tipos de declaração do RGB na web</a:t>
            </a:r>
            <a:endParaRPr lang="pt-BR" alt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Espaço Reservado para Conteúdo 5"/>
          <p:cNvSpPr>
            <a:spLocks noGrp="1"/>
          </p:cNvSpPr>
          <p:nvPr>
            <p:ph idx="1"/>
          </p:nvPr>
        </p:nvSpPr>
        <p:spPr>
          <a:xfrm>
            <a:off x="457200" y="1314451"/>
            <a:ext cx="7620000" cy="3280172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None/>
            </a:pPr>
            <a:r>
              <a:rPr lang="pt-BR" sz="2000" b="1" spc="0" dirty="0">
                <a:solidFill>
                  <a:sysClr val="windowText" lastClr="000000"/>
                </a:solidFill>
                <a:latin typeface="News Gothic MT"/>
              </a:rPr>
              <a:t>Escala de Cores notação decimal – 0 a 255</a:t>
            </a:r>
          </a:p>
          <a:p>
            <a:pPr marL="0" indent="0" algn="ctr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None/>
            </a:pPr>
            <a:endParaRPr lang="pt-BR" sz="2000" b="1" spc="0" dirty="0">
              <a:solidFill>
                <a:sysClr val="windowText" lastClr="000000"/>
              </a:solidFill>
              <a:latin typeface="News Gothic MT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None/>
            </a:pPr>
            <a:r>
              <a:rPr lang="pt-BR" sz="2000" b="1" spc="0" dirty="0">
                <a:solidFill>
                  <a:sysClr val="windowText" lastClr="000000"/>
                </a:solidFill>
                <a:latin typeface="News Gothic MT"/>
              </a:rPr>
              <a:t>Branco – </a:t>
            </a:r>
            <a:r>
              <a:rPr lang="pt-BR" sz="2000" b="1" spc="0" dirty="0">
                <a:solidFill>
                  <a:srgbClr val="0070C0"/>
                </a:solidFill>
                <a:latin typeface="News Gothic MT"/>
              </a:rPr>
              <a:t>RGB(255,255,255)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None/>
            </a:pPr>
            <a:r>
              <a:rPr lang="pt-BR" sz="2000" b="1" spc="0" dirty="0">
                <a:solidFill>
                  <a:sysClr val="windowText" lastClr="000000"/>
                </a:solidFill>
                <a:latin typeface="News Gothic MT"/>
              </a:rPr>
              <a:t>Preto – </a:t>
            </a:r>
            <a:r>
              <a:rPr lang="pt-BR" sz="2000" b="1" spc="0" dirty="0">
                <a:solidFill>
                  <a:srgbClr val="0070C0"/>
                </a:solidFill>
                <a:latin typeface="News Gothic MT"/>
              </a:rPr>
              <a:t>RGB(0,0,0)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None/>
            </a:pPr>
            <a:r>
              <a:rPr lang="pt-BR" sz="2000" b="1" spc="0" dirty="0">
                <a:solidFill>
                  <a:sysClr val="windowText" lastClr="000000"/>
                </a:solidFill>
                <a:latin typeface="News Gothic MT"/>
              </a:rPr>
              <a:t>Azul – </a:t>
            </a:r>
            <a:r>
              <a:rPr lang="pt-BR" sz="2000" b="1" spc="0" dirty="0">
                <a:solidFill>
                  <a:srgbClr val="0070C0"/>
                </a:solidFill>
                <a:latin typeface="News Gothic MT"/>
              </a:rPr>
              <a:t>RGB(0,0,255)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None/>
            </a:pPr>
            <a:r>
              <a:rPr lang="pt-BR" sz="2000" b="1" spc="0" dirty="0">
                <a:solidFill>
                  <a:sysClr val="windowText" lastClr="000000"/>
                </a:solidFill>
                <a:latin typeface="News Gothic MT"/>
              </a:rPr>
              <a:t>Vermelho – </a:t>
            </a:r>
            <a:r>
              <a:rPr lang="pt-BR" sz="2000" b="1" spc="0" dirty="0">
                <a:solidFill>
                  <a:srgbClr val="0070C0"/>
                </a:solidFill>
                <a:latin typeface="News Gothic MT"/>
              </a:rPr>
              <a:t>RGB(255,0,0)</a:t>
            </a:r>
          </a:p>
        </p:txBody>
      </p:sp>
    </p:spTree>
    <p:extLst>
      <p:ext uri="{BB962C8B-B14F-4D97-AF65-F5344CB8AC3E}">
        <p14:creationId xmlns:p14="http://schemas.microsoft.com/office/powerpoint/2010/main" val="264111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Cores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Web</a:t>
            </a: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-6190" y="630865"/>
            <a:ext cx="4168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spcBef>
                <a:spcPct val="20000"/>
              </a:spcBef>
            </a:pPr>
            <a:r>
              <a:rPr lang="pt-BR" altLang="pt-BR" b="1" dirty="0" smtClean="0">
                <a:solidFill>
                  <a:prstClr val="black"/>
                </a:solidFill>
                <a:latin typeface="News Gothic MT"/>
              </a:rPr>
              <a:t>Tipos de declaração do RGB na web</a:t>
            </a:r>
            <a:endParaRPr lang="pt-BR" altLang="pt-BR" dirty="0">
              <a:solidFill>
                <a:prstClr val="black"/>
              </a:solidFill>
              <a:latin typeface="News Gothic MT"/>
            </a:endParaRPr>
          </a:p>
        </p:txBody>
      </p:sp>
      <p:sp>
        <p:nvSpPr>
          <p:cNvPr id="11" name="Espaço Reservado para Conteúdo 5"/>
          <p:cNvSpPr txBox="1">
            <a:spLocks/>
          </p:cNvSpPr>
          <p:nvPr/>
        </p:nvSpPr>
        <p:spPr>
          <a:xfrm>
            <a:off x="457200" y="1314451"/>
            <a:ext cx="7620000" cy="3280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Escala de Cores notação hexadecimal – 00 a FF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000" b="1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Branco – </a:t>
            </a: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#FFFFFF ou #FFF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Preto – </a:t>
            </a: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#000000 ou #000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Azul – </a:t>
            </a: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#0000FF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Vermelho – </a:t>
            </a: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#FF0000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232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Cores </a:t>
            </a:r>
            <a:r>
              <a:rPr lang="en-US" sz="1800" cap="all" spc="-6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800" cap="all" spc="-6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Web</a:t>
            </a: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-6190" y="630865"/>
            <a:ext cx="4963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>
              <a:spcBef>
                <a:spcPct val="20000"/>
              </a:spcBef>
            </a:pPr>
            <a:r>
              <a:rPr lang="pt-BR" altLang="pt-BR" b="1" dirty="0" smtClean="0">
                <a:solidFill>
                  <a:prstClr val="black"/>
                </a:solidFill>
                <a:latin typeface="News Gothic MT"/>
              </a:rPr>
              <a:t>Tipos de declaração do RGB(Alpha) na web</a:t>
            </a:r>
            <a:endParaRPr lang="pt-BR" altLang="pt-BR" dirty="0">
              <a:solidFill>
                <a:prstClr val="black"/>
              </a:solidFill>
              <a:latin typeface="News Gothic MT"/>
            </a:endParaRPr>
          </a:p>
        </p:txBody>
      </p:sp>
      <p:sp>
        <p:nvSpPr>
          <p:cNvPr id="11" name="Espaço Reservado para Conteúdo 5"/>
          <p:cNvSpPr txBox="1">
            <a:spLocks/>
          </p:cNvSpPr>
          <p:nvPr/>
        </p:nvSpPr>
        <p:spPr>
          <a:xfrm>
            <a:off x="457200" y="1314451"/>
            <a:ext cx="7620000" cy="3280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Escala de opacidade – 0(invisível) a 1(visível)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000" b="1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Branco com Opacidade – </a:t>
            </a: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RGBA(255,255,255, 0.5)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Preto com Opacidade – </a:t>
            </a:r>
            <a:r>
              <a:rPr kumimoji="0" lang="pt-BR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News Gothic MT"/>
                <a:ea typeface="+mn-ea"/>
                <a:cs typeface="+mn-cs"/>
              </a:rPr>
              <a:t>RGBA(0,0,0, 0.4)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News Gothic MT"/>
              <a:ea typeface="+mn-ea"/>
              <a:cs typeface="+mn-cs"/>
            </a:endParaRPr>
          </a:p>
        </p:txBody>
      </p:sp>
      <p:pic>
        <p:nvPicPr>
          <p:cNvPr id="12" name="Picture 2" descr="http://www.clker.com/cliparts/a/c/2/9/12284211311154772712sheikh_tuhin_Label_Icon.svg.med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901" y="629087"/>
            <a:ext cx="1143503" cy="1151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223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Tipografia</a:t>
            </a:r>
            <a:endParaRPr lang="pt-BR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Espaço Reservado para Imagem 2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64" b="165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1508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276319" y="180930"/>
            <a:ext cx="2941846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Tipografia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19" y="607012"/>
            <a:ext cx="4437358" cy="4441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5631651" y="607012"/>
            <a:ext cx="24114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defTabSz="914400"/>
            <a:r>
              <a:rPr lang="pt-BR" altLang="pt-BR" sz="1000" dirty="0">
                <a:solidFill>
                  <a:prstClr val="black"/>
                </a:solidFill>
                <a:latin typeface="Verdana" panose="020B0604030504040204" pitchFamily="34" charset="0"/>
              </a:rPr>
              <a:t>Fontes consideradas seguras; são comuns aos sistemas operacionais</a:t>
            </a:r>
          </a:p>
        </p:txBody>
      </p:sp>
    </p:spTree>
    <p:extLst>
      <p:ext uri="{BB962C8B-B14F-4D97-AF65-F5344CB8AC3E}">
        <p14:creationId xmlns:p14="http://schemas.microsoft.com/office/powerpoint/2010/main" val="353949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TM03457515[[fn=Exibir]]</Template>
  <TotalTime>1030</TotalTime>
  <Words>1735</Words>
  <Application>Microsoft Office PowerPoint</Application>
  <PresentationFormat>Widescreen</PresentationFormat>
  <Paragraphs>245</Paragraphs>
  <Slides>38</Slides>
  <Notes>17</Notes>
  <HiddenSlides>0</HiddenSlides>
  <MMClips>0</MMClips>
  <ScaleCrop>false</ScaleCrop>
  <HeadingPairs>
    <vt:vector size="6" baseType="variant">
      <vt:variant>
        <vt:lpstr>Fontes usadas</vt:lpstr>
      </vt:variant>
      <vt:variant>
        <vt:i4>12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38</vt:i4>
      </vt:variant>
    </vt:vector>
  </HeadingPairs>
  <TitlesOfParts>
    <vt:vector size="51" baseType="lpstr">
      <vt:lpstr>Adobe Myungjo Std M</vt:lpstr>
      <vt:lpstr>Arial</vt:lpstr>
      <vt:lpstr>Bernard MT Condensed</vt:lpstr>
      <vt:lpstr>Calibri</vt:lpstr>
      <vt:lpstr>Century Schoolbook</vt:lpstr>
      <vt:lpstr>Copperplate Gothic Bold</vt:lpstr>
      <vt:lpstr>Lucida Calligraphy</vt:lpstr>
      <vt:lpstr>News Gothic MT</vt:lpstr>
      <vt:lpstr>Ravie</vt:lpstr>
      <vt:lpstr>Times New Roman</vt:lpstr>
      <vt:lpstr>Verdana</vt:lpstr>
      <vt:lpstr>Wingdings 2</vt:lpstr>
      <vt:lpstr>View</vt:lpstr>
      <vt:lpstr>Apresentação do PowerPoint</vt:lpstr>
      <vt:lpstr>Cores na Web</vt:lpstr>
      <vt:lpstr>As Cores na Web</vt:lpstr>
      <vt:lpstr>As Cores na Web</vt:lpstr>
      <vt:lpstr>As Cores na Web</vt:lpstr>
      <vt:lpstr>As Cores na Web</vt:lpstr>
      <vt:lpstr>As Cores na Web</vt:lpstr>
      <vt:lpstr>Tipografia</vt:lpstr>
      <vt:lpstr>Tipografia</vt:lpstr>
      <vt:lpstr>Tipografia</vt:lpstr>
      <vt:lpstr>Tipografia</vt:lpstr>
      <vt:lpstr>Tipografia</vt:lpstr>
      <vt:lpstr>Tipografia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  <vt:lpstr>Usabilidade e ux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Fabio Elisio</dc:creator>
  <cp:lastModifiedBy>Fabio Elisio</cp:lastModifiedBy>
  <cp:revision>35</cp:revision>
  <dcterms:created xsi:type="dcterms:W3CDTF">2015-02-22T11:31:18Z</dcterms:created>
  <dcterms:modified xsi:type="dcterms:W3CDTF">2015-02-24T01:07:49Z</dcterms:modified>
</cp:coreProperties>
</file>

<file path=docProps/thumbnail.jpeg>
</file>